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CE013B-BD0D-41C4-BDA0-DDEF8639EF70}">
  <a:tblStyle styleId="{1FCE013B-BD0D-41C4-BDA0-DDEF8639EF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500" baseline="-25000" dirty="0"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dd27cdb7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8dd27cdb73_0_45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9" name="Google Shape;179;g8dd27cdb73_0_4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dd27cdb7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dd27cdb73_0_51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6" name="Google Shape;186;g8dd27cdb73_0_51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8dd27cdb73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8dd27cdb73_0_57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3" name="Google Shape;193;g8dd27cdb73_0_57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e6106ec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8e6106ec78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g8e6106ec78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dd27cdb73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8dd27cdb73_0_6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8dd27cdb73_0_6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dd27cdb73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8dd27cdb73_0_6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6" name="Google Shape;216;g8dd27cdb73_0_6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p1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23" name="Google Shape;223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2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2" name="Google Shape;122;p2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dd27cdb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dd27cdb73_0_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g8dd27cdb73_0_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dd27cdb7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dd27cdb73_0_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g8dd27cdb73_0_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d27cdb7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dd27cdb73_0_20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g8dd27cdb73_0_20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dd27cdb7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dd27cdb73_0_14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0" name="Google Shape;150;g8dd27cdb73_0_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dd27cdb7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dd27cdb73_0_26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g8dd27cdb73_0_26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dd27cdb73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dd27cdb73_0_33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g8dd27cdb73_0_33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dd27cdb73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dd27cdb73_0_39:notes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200" cy="3660600"/>
          </a:xfrm>
          <a:prstGeom prst="rect">
            <a:avLst/>
          </a:prstGeom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g8dd27cdb73_0_39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00" cy="466500"/>
          </a:xfrm>
          <a:prstGeom prst="rect">
            <a:avLst/>
          </a:prstGeom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2770909"/>
            <a:ext cx="12192000" cy="4087091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0" y="0"/>
            <a:ext cx="12192000" cy="4087091"/>
          </a:xfrm>
          <a:prstGeom prst="rect">
            <a:avLst/>
          </a:prstGeom>
          <a:solidFill>
            <a:srgbClr val="27B8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2" descr="A picture containing food,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97217" y="6021047"/>
            <a:ext cx="1763203" cy="59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B8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1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797" y="603048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1"/>
          <p:cNvSpPr/>
          <p:nvPr/>
        </p:nvSpPr>
        <p:spPr>
          <a:xfrm rot="-5400000">
            <a:off x="12366268" y="2408153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1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11"/>
          <p:cNvSpPr/>
          <p:nvPr/>
        </p:nvSpPr>
        <p:spPr>
          <a:xfrm>
            <a:off x="0" y="4947112"/>
            <a:ext cx="12192000" cy="1910888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11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7217" y="602104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1"/>
          <p:cNvSpPr/>
          <p:nvPr/>
        </p:nvSpPr>
        <p:spPr>
          <a:xfrm>
            <a:off x="12611849" y="4718512"/>
            <a:ext cx="837488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1"/>
          <p:cNvSpPr txBox="1">
            <a:spLocks noGrp="1"/>
          </p:cNvSpPr>
          <p:nvPr>
            <p:ph type="body" idx="2"/>
          </p:nvPr>
        </p:nvSpPr>
        <p:spPr>
          <a:xfrm>
            <a:off x="457200" y="1485900"/>
            <a:ext cx="11276013" cy="4316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D1A3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12" descr="A close up of a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536" t="24316" r="1709" b="20148"/>
          <a:stretch/>
        </p:blipFill>
        <p:spPr>
          <a:xfrm>
            <a:off x="173639" y="152400"/>
            <a:ext cx="11844721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0" y="0"/>
            <a:ext cx="12192000" cy="1432560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" name="Google Shape;23;p3" descr="A picture containing food,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99797" y="603048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/>
          <p:nvPr/>
        </p:nvSpPr>
        <p:spPr>
          <a:xfrm>
            <a:off x="0" y="228788"/>
            <a:ext cx="12192000" cy="935379"/>
          </a:xfrm>
          <a:prstGeom prst="rect">
            <a:avLst/>
          </a:prstGeom>
          <a:solidFill>
            <a:srgbClr val="FFFFFF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D1A32"/>
              </a:buClr>
              <a:buSzPts val="5400"/>
              <a:buNone/>
              <a:defRPr sz="5400">
                <a:solidFill>
                  <a:srgbClr val="DD1A3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800" cy="44012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2770188"/>
            <a:ext cx="12192000" cy="4087091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4"/>
          <p:cNvSpPr/>
          <p:nvPr/>
        </p:nvSpPr>
        <p:spPr>
          <a:xfrm>
            <a:off x="-1" y="1155"/>
            <a:ext cx="12192000" cy="4087091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" name="Google Shape;30;p4"/>
          <p:cNvGrpSpPr/>
          <p:nvPr/>
        </p:nvGrpSpPr>
        <p:grpSpPr>
          <a:xfrm>
            <a:off x="2964873" y="480002"/>
            <a:ext cx="6262254" cy="5442960"/>
            <a:chOff x="2715491" y="500692"/>
            <a:chExt cx="6761018" cy="5787395"/>
          </a:xfrm>
        </p:grpSpPr>
        <p:pic>
          <p:nvPicPr>
            <p:cNvPr id="31" name="Google Shape;31;p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715491" y="500692"/>
              <a:ext cx="6761018" cy="5787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Google Shape;32;p4"/>
            <p:cNvSpPr/>
            <p:nvPr/>
          </p:nvSpPr>
          <p:spPr>
            <a:xfrm>
              <a:off x="3664532" y="842387"/>
              <a:ext cx="4828311" cy="2995323"/>
            </a:xfrm>
            <a:prstGeom prst="rect">
              <a:avLst/>
            </a:prstGeom>
            <a:solidFill>
              <a:srgbClr val="27B89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" name="Google Shape;33;p4"/>
          <p:cNvSpPr/>
          <p:nvPr/>
        </p:nvSpPr>
        <p:spPr>
          <a:xfrm>
            <a:off x="0" y="6056639"/>
            <a:ext cx="12192000" cy="801361"/>
          </a:xfrm>
          <a:prstGeom prst="rect">
            <a:avLst/>
          </a:prstGeom>
          <a:solidFill>
            <a:schemeClr val="lt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" name="Google Shape;34;p4"/>
          <p:cNvGrpSpPr/>
          <p:nvPr/>
        </p:nvGrpSpPr>
        <p:grpSpPr>
          <a:xfrm>
            <a:off x="4225275" y="6191989"/>
            <a:ext cx="3741449" cy="598725"/>
            <a:chOff x="4410558" y="6179323"/>
            <a:chExt cx="3741449" cy="598725"/>
          </a:xfrm>
        </p:grpSpPr>
        <p:pic>
          <p:nvPicPr>
            <p:cNvPr id="35" name="Google Shape;35;p4" descr="A picture containing food, drawing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4410558" y="6179323"/>
              <a:ext cx="1763203" cy="598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" name="Google Shape;36;p4" descr="A close up of a sign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388804" y="6238190"/>
              <a:ext cx="1763203" cy="5313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Google Shape;37;p4"/>
          <p:cNvSpPr/>
          <p:nvPr/>
        </p:nvSpPr>
        <p:spPr>
          <a:xfrm>
            <a:off x="-1" y="1281114"/>
            <a:ext cx="12192000" cy="1655762"/>
          </a:xfrm>
          <a:prstGeom prst="rect">
            <a:avLst/>
          </a:prstGeom>
          <a:solidFill>
            <a:schemeClr val="lt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223838" y="1427163"/>
            <a:ext cx="11823700" cy="134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/>
          <p:nvPr/>
        </p:nvSpPr>
        <p:spPr>
          <a:xfrm>
            <a:off x="0" y="2770909"/>
            <a:ext cx="12192000" cy="4087091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/>
          <p:nvPr/>
        </p:nvSpPr>
        <p:spPr>
          <a:xfrm>
            <a:off x="0" y="6056639"/>
            <a:ext cx="12192000" cy="801361"/>
          </a:xfrm>
          <a:prstGeom prst="rect">
            <a:avLst/>
          </a:prstGeom>
          <a:solidFill>
            <a:schemeClr val="lt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" name="Google Shape;42;p5"/>
          <p:cNvGrpSpPr/>
          <p:nvPr/>
        </p:nvGrpSpPr>
        <p:grpSpPr>
          <a:xfrm>
            <a:off x="4225275" y="6191989"/>
            <a:ext cx="3741449" cy="598725"/>
            <a:chOff x="4410558" y="6179323"/>
            <a:chExt cx="3741449" cy="598725"/>
          </a:xfrm>
        </p:grpSpPr>
        <p:pic>
          <p:nvPicPr>
            <p:cNvPr id="43" name="Google Shape;43;p5" descr="A picture containing food, drawing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410558" y="6179323"/>
              <a:ext cx="1763203" cy="598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44;p5" descr="A close up of a sign&#10;&#10;Description automatically generated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388804" y="6238190"/>
              <a:ext cx="1763203" cy="53131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" name="Google Shape;45;p5"/>
          <p:cNvSpPr/>
          <p:nvPr/>
        </p:nvSpPr>
        <p:spPr>
          <a:xfrm>
            <a:off x="0" y="0"/>
            <a:ext cx="12192000" cy="4087091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" name="Google Shape;48;p6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797" y="603048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6"/>
          <p:cNvSpPr/>
          <p:nvPr/>
        </p:nvSpPr>
        <p:spPr>
          <a:xfrm>
            <a:off x="-498764" y="109728"/>
            <a:ext cx="12785012" cy="1170432"/>
          </a:xfrm>
          <a:prstGeom prst="rect">
            <a:avLst/>
          </a:prstGeom>
          <a:solidFill>
            <a:srgbClr val="FFFFFF">
              <a:alpha val="49411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 rot="-5400000">
            <a:off x="12366268" y="2408153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800" cy="44012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7" descr="A screenshot of a cell phon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3492" t="1664" r="19840" b="28757"/>
          <a:stretch/>
        </p:blipFill>
        <p:spPr>
          <a:xfrm>
            <a:off x="618379" y="0"/>
            <a:ext cx="11573621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7" descr="A screenshot of a cell phon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24253" t="1664" r="73849" b="28757"/>
          <a:stretch/>
        </p:blipFill>
        <p:spPr>
          <a:xfrm>
            <a:off x="21774" y="0"/>
            <a:ext cx="113990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7" descr="A picture containing food,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99797" y="603048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7"/>
          <p:cNvSpPr/>
          <p:nvPr/>
        </p:nvSpPr>
        <p:spPr>
          <a:xfrm rot="-5400000">
            <a:off x="-2198818" y="1252537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2"/>
          </p:nvPr>
        </p:nvSpPr>
        <p:spPr>
          <a:xfrm>
            <a:off x="1322858" y="1502908"/>
            <a:ext cx="10411142" cy="4401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2770909"/>
            <a:ext cx="12192000" cy="4087091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0"/>
            <a:ext cx="12192000" cy="4087091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>
            <a:off x="457200" y="-283029"/>
            <a:ext cx="11277600" cy="7328354"/>
          </a:xfrm>
          <a:prstGeom prst="rect">
            <a:avLst/>
          </a:prstGeom>
          <a:solidFill>
            <a:schemeClr val="lt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Google Shape;69;p8" descr="A picture containing food,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4396" y="6028175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8"/>
          <p:cNvSpPr/>
          <p:nvPr/>
        </p:nvSpPr>
        <p:spPr>
          <a:xfrm rot="-5400000">
            <a:off x="12491713" y="893763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10800000">
            <a:off x="6140111" y="7969930"/>
            <a:ext cx="837488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2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D1A32"/>
              </a:buClr>
              <a:buSzPts val="5400"/>
              <a:buNone/>
              <a:defRPr sz="5400">
                <a:solidFill>
                  <a:srgbClr val="DD1A3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9"/>
          <p:cNvSpPr/>
          <p:nvPr/>
        </p:nvSpPr>
        <p:spPr>
          <a:xfrm>
            <a:off x="0" y="2770909"/>
            <a:ext cx="12192000" cy="4087091"/>
          </a:xfrm>
          <a:prstGeom prst="rect">
            <a:avLst/>
          </a:prstGeom>
          <a:blipFill rotWithShape="1">
            <a:blip r:embed="rId2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0" y="0"/>
            <a:ext cx="12192000" cy="4087091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9"/>
          <p:cNvSpPr/>
          <p:nvPr/>
        </p:nvSpPr>
        <p:spPr>
          <a:xfrm>
            <a:off x="457200" y="1394883"/>
            <a:ext cx="11277600" cy="5650441"/>
          </a:xfrm>
          <a:prstGeom prst="rect">
            <a:avLst/>
          </a:prstGeom>
          <a:solidFill>
            <a:schemeClr val="lt1">
              <a:alpha val="49411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9" descr="A picture containing food,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4396" y="6028175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9"/>
          <p:cNvSpPr/>
          <p:nvPr/>
        </p:nvSpPr>
        <p:spPr>
          <a:xfrm rot="-5400000">
            <a:off x="12491713" y="893763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9"/>
          <p:cNvSpPr/>
          <p:nvPr/>
        </p:nvSpPr>
        <p:spPr>
          <a:xfrm rot="10800000">
            <a:off x="3456834" y="-568433"/>
            <a:ext cx="837488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2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9" descr="A picture containing drawing, ligh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10689480" y="373108"/>
            <a:ext cx="933449" cy="6486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7B8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0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9797" y="603048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0"/>
          <p:cNvSpPr/>
          <p:nvPr/>
        </p:nvSpPr>
        <p:spPr>
          <a:xfrm rot="-5400000">
            <a:off x="12366268" y="2408153"/>
            <a:ext cx="83748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0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10"/>
          <p:cNvSpPr/>
          <p:nvPr/>
        </p:nvSpPr>
        <p:spPr>
          <a:xfrm>
            <a:off x="0" y="4947112"/>
            <a:ext cx="12192000" cy="1910888"/>
          </a:xfrm>
          <a:prstGeom prst="rect">
            <a:avLst/>
          </a:prstGeom>
          <a:solidFill>
            <a:srgbClr val="E4F6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0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800" cy="440127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4" name="Google Shape;94;p10" descr="A picture containing food, drawing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197217" y="6021047"/>
            <a:ext cx="1763203" cy="5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0"/>
          <p:cNvSpPr/>
          <p:nvPr/>
        </p:nvSpPr>
        <p:spPr>
          <a:xfrm>
            <a:off x="12611849" y="4718512"/>
            <a:ext cx="837488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10"/>
          <p:cNvGrpSpPr/>
          <p:nvPr/>
        </p:nvGrpSpPr>
        <p:grpSpPr>
          <a:xfrm>
            <a:off x="204841" y="1292972"/>
            <a:ext cx="1040293" cy="1257543"/>
            <a:chOff x="254079" y="1292972"/>
            <a:chExt cx="1040293" cy="1257543"/>
          </a:xfrm>
        </p:grpSpPr>
        <p:pic>
          <p:nvPicPr>
            <p:cNvPr id="97" name="Google Shape;97;p10" descr="A picture containing drawing, clock&#10;&#10;Description automatically generated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rot="-3752502">
              <a:off x="300530" y="1530064"/>
              <a:ext cx="947392" cy="680059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8" name="Google Shape;98;p10"/>
            <p:cNvCxnSpPr/>
            <p:nvPr/>
          </p:nvCxnSpPr>
          <p:spPr>
            <a:xfrm>
              <a:off x="599802" y="1481137"/>
              <a:ext cx="0" cy="1069378"/>
            </a:xfrm>
            <a:prstGeom prst="straightConnector1">
              <a:avLst/>
            </a:prstGeom>
            <a:noFill/>
            <a:ln w="762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write@smumn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>
            <a:spLocks noGrp="1"/>
          </p:cNvSpPr>
          <p:nvPr>
            <p:ph type="body" idx="4294967295"/>
          </p:nvPr>
        </p:nvSpPr>
        <p:spPr>
          <a:xfrm>
            <a:off x="687025" y="886792"/>
            <a:ext cx="11276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endParaRPr sz="4400" b="1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subTitle" idx="1"/>
          </p:nvPr>
        </p:nvSpPr>
        <p:spPr>
          <a:xfrm>
            <a:off x="1524000" y="3437000"/>
            <a:ext cx="9144000" cy="15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700" dirty="0"/>
              <a:t>Part 3: Formatting</a:t>
            </a:r>
            <a:endParaRPr sz="3700" dirty="0"/>
          </a:p>
        </p:txBody>
      </p:sp>
      <p:sp>
        <p:nvSpPr>
          <p:cNvPr id="118" name="Google Shape;11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Teaching and Learning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/>
              <a:t>APA Style, 7th Edition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2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Bulleted Lists </a:t>
            </a:r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bullets to identify items in a series without implying chronology or order of importance.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Symbols includes small circles, squares, and dashes are acceptable.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For items that are complete sentences, begin each sentence with a capital letter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For items that are not full sentences, begin each item with a lowercase letter.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See pp. 190-191 for examples.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Bulleted Lists, Continued </a:t>
            </a:r>
            <a:endParaRPr/>
          </a:p>
        </p:txBody>
      </p:sp>
      <p:sp>
        <p:nvSpPr>
          <p:cNvPr id="189" name="Google Shape;189;p23"/>
          <p:cNvSpPr txBox="1">
            <a:spLocks noGrp="1"/>
          </p:cNvSpPr>
          <p:nvPr>
            <p:ph type="body" idx="2"/>
          </p:nvPr>
        </p:nvSpPr>
        <p:spPr>
          <a:xfrm>
            <a:off x="457200" y="1481125"/>
            <a:ext cx="11276700" cy="4534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There are several ways in which psychologists could apply social-media-driven methods to improve their work: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Social psychologists could use these methods to improve research on emotional experiences.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Community psychologists could use these methods to improve population assessment at the city level.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Char char="●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Clinical psychologists could use these methods to improve assessment or treatment.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(APA, 2020, p. 190)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4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Numbers </a:t>
            </a:r>
            <a:endParaRPr/>
          </a:p>
        </p:txBody>
      </p:sp>
      <p:sp>
        <p:nvSpPr>
          <p:cNvPr id="196" name="Google Shape;196;p24"/>
          <p:cNvSpPr txBox="1">
            <a:spLocks noGrp="1"/>
          </p:cNvSpPr>
          <p:nvPr>
            <p:ph type="body" idx="2"/>
          </p:nvPr>
        </p:nvSpPr>
        <p:spPr>
          <a:xfrm>
            <a:off x="457200" y="1481123"/>
            <a:ext cx="11276700" cy="5020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With some exceptions, numbers 10 and above are expressed as numerals and numbers below 10 are expressed as words.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Numerals are also used for the following: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 “numbers that immediately precede a unit of measurement” (e.g., a 5-mg dose)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 “numbers that represent statistical or mathematical function, fractional or decimal quantities, percentages, ratios, and percentiles and quartiles” (e.g.,3 times as many, more than 5%, the 5th percentile) 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“numbers that represent time, dates, ages, scores and points on a scale, exact sums of money, and numerals as numerals” (e.g., 5 days, 1 hr 34 min, the numeral 6 on a keyboard)</a:t>
            </a:r>
            <a:endParaRPr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“numbers that denote a specific place in a numbered series and parts of books or tables” (e.g., Grade 4, Chapter 1)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(APA, 2020, pp. 178-81)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Numbers, Continued </a:t>
            </a:r>
            <a:endParaRPr/>
          </a:p>
        </p:txBody>
      </p:sp>
      <p:sp>
        <p:nvSpPr>
          <p:cNvPr id="203" name="Google Shape;203;p25"/>
          <p:cNvSpPr txBox="1">
            <a:spLocks noGrp="1"/>
          </p:cNvSpPr>
          <p:nvPr>
            <p:ph type="body" idx="2"/>
          </p:nvPr>
        </p:nvSpPr>
        <p:spPr>
          <a:xfrm>
            <a:off x="457200" y="1481123"/>
            <a:ext cx="11276700" cy="5204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Use words to express the following: </a:t>
            </a:r>
            <a:endParaRPr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numbers zero through nine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numbers that begin a sentence, title, or heading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common fractions (e.g., one fourth of the class)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universally accepted usage (e.g., Five Pillars of Islam)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To form the plurals of numbers, add “s” or “es” without an apostrophe </a:t>
            </a:r>
            <a:endParaRPr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twos and sixes; the 1990s; 20s and 30s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(APA, 2020, pp. 178-81)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6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Verb Tense </a:t>
            </a:r>
            <a:endParaRPr/>
          </a:p>
        </p:txBody>
      </p:sp>
      <p:sp>
        <p:nvSpPr>
          <p:cNvPr id="210" name="Google Shape;210;p26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211" name="Google Shape;211;p26"/>
          <p:cNvGraphicFramePr/>
          <p:nvPr/>
        </p:nvGraphicFramePr>
        <p:xfrm>
          <a:off x="457200" y="1560350"/>
          <a:ext cx="11276100" cy="4333505"/>
        </p:xfrm>
        <a:graphic>
          <a:graphicData uri="http://schemas.openxmlformats.org/drawingml/2006/table">
            <a:tbl>
              <a:tblPr>
                <a:noFill/>
                <a:tableStyleId>{1FCE013B-BD0D-41C4-BDA0-DDEF8639EF70}</a:tableStyleId>
              </a:tblPr>
              <a:tblGrid>
                <a:gridCol w="375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Paper section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Recommended tense 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Example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EA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Literature review (or whenever discussing other researchers’ work)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Past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Present perfect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Quinn (2020) presented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Since then, many investigators have used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Method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Description of procedure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Past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Present perfect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Participants completed a survey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Others have used similar approaches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Reporting of results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Past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Results were insignificant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Scores increased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Hypotheses were supported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Discussion of implications of results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Present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The results indicate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Presentation of conclusions, limitations, future directions, and so forth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Present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We conclude 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Limitations of the study are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2" name="Google Shape;212;p26"/>
          <p:cNvSpPr txBox="1"/>
          <p:nvPr/>
        </p:nvSpPr>
        <p:spPr>
          <a:xfrm>
            <a:off x="455150" y="6029525"/>
            <a:ext cx="9205500" cy="65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Adapted from American Psychological Association (2020). </a:t>
            </a:r>
            <a:r>
              <a:rPr lang="en-US" i="1">
                <a:latin typeface="Calibri"/>
                <a:ea typeface="Calibri"/>
                <a:cs typeface="Calibri"/>
                <a:sym typeface="Calibri"/>
              </a:rPr>
              <a:t>Publication Manual of the American Psychological Association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(7th ed.), p. 118.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7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Pronouns </a:t>
            </a:r>
            <a:endParaRPr/>
          </a:p>
        </p:txBody>
      </p:sp>
      <p:sp>
        <p:nvSpPr>
          <p:cNvPr id="219" name="Google Shape;219;p27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“I” when writing a paper by yourself”; only use the pronoun “we” if you have coauthors.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Do not use “we” when referring to people in general.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 sz="2400" i="1"/>
              <a:t>Incorrect</a:t>
            </a:r>
            <a:r>
              <a:rPr lang="en-US" sz="2400"/>
              <a:t>: We strive to encourage a love of reading. 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/>
              <a:t>      </a:t>
            </a:r>
            <a:r>
              <a:rPr lang="en-US" sz="2400" i="1"/>
              <a:t>Correct</a:t>
            </a:r>
            <a:r>
              <a:rPr lang="en-US" sz="2400"/>
              <a:t>:  Elementary school teachers strive to encourage a love of reading.</a:t>
            </a:r>
            <a:endParaRPr sz="2400"/>
          </a:p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the singular “they” to refer to a person for whom “they” is the preferred pronoun, or in situations were gender is unknown or irrelevant to the context. The variant “themself” is acceptable.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“who” for human beings; use “that” or “which” for inanimate objects and nonhuman animals.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    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0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D1A32"/>
              </a:buClr>
              <a:buSzPts val="5400"/>
              <a:buNone/>
            </a:pPr>
            <a:r>
              <a:rPr lang="en-US"/>
              <a:t>Additional Resources</a:t>
            </a:r>
            <a:endParaRPr/>
          </a:p>
        </p:txBody>
      </p:sp>
      <p:sp>
        <p:nvSpPr>
          <p:cNvPr id="226" name="Google Shape;226;p28"/>
          <p:cNvSpPr/>
          <p:nvPr/>
        </p:nvSpPr>
        <p:spPr>
          <a:xfrm>
            <a:off x="646100" y="1759056"/>
            <a:ext cx="11087100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Workshops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Webinar Series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 to APA Handbook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 Templates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APA Website and Style Blog (apastyle.apa.org)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28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write@smumn.edu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79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4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5400"/>
              <a:buNone/>
            </a:pPr>
            <a:r>
              <a:rPr lang="en-US"/>
              <a:t>Objectives </a:t>
            </a:r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F2B20"/>
                </a:solidFill>
              </a:rPr>
              <a:t>Learn APA guidelines for document formatting: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Margins, spacing, and font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Headings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Tables and Figures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Bulleted and numbered lists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Numbers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Verb tense and pronouns </a:t>
            </a:r>
            <a:endParaRPr/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Additional resources and Q&amp;A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APA Formatting: Overview </a:t>
            </a:r>
            <a:endParaRPr/>
          </a:p>
        </p:txBody>
      </p:sp>
      <p:sp>
        <p:nvSpPr>
          <p:cNvPr id="132" name="Google Shape;132;p15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Double spacing throughout document (except tables and figures)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1 inch margins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Left alignment (except title page and some headings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Paragraphs are indented .5 inches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Title page is page 1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The same font should be used throughout the text of the paper. APA Style suggests a variety of fonts, both sans serif and serif (see p. 44). At the Writing Center, we recommend Times New Roman 12 pt. 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Insert one space after punctuation marks at the end of a sentence; commas, colons, and semicolons; periods between parts of a reference entry; and periods following initials in names.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body" idx="4294967295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300"/>
              <a:t>Sample Title Page </a:t>
            </a:r>
            <a:r>
              <a:rPr lang="en-US"/>
              <a:t> </a:t>
            </a:r>
            <a:endParaRPr/>
          </a:p>
        </p:txBody>
      </p:sp>
      <p:pic>
        <p:nvPicPr>
          <p:cNvPr id="139" name="Google Shape;13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3950" y="209550"/>
            <a:ext cx="7353300" cy="64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6"/>
          <p:cNvSpPr txBox="1"/>
          <p:nvPr/>
        </p:nvSpPr>
        <p:spPr>
          <a:xfrm>
            <a:off x="226700" y="1629475"/>
            <a:ext cx="4417200" cy="25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●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No running head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●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Title page is Page 1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●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Title of paper in bold font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●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Extra space between title and name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SzPts val="2700"/>
              <a:buFont typeface="Calibri"/>
              <a:buChar char="●"/>
            </a:pPr>
            <a:r>
              <a:rPr lang="en-US" sz="2700">
                <a:latin typeface="Calibri"/>
                <a:ea typeface="Calibri"/>
                <a:cs typeface="Calibri"/>
                <a:sym typeface="Calibri"/>
              </a:rPr>
              <a:t>For another example, see p. 32 of the APA Manual </a:t>
            </a:r>
            <a:endParaRPr sz="2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2625" y="314325"/>
            <a:ext cx="8286750" cy="654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Tables </a:t>
            </a:r>
            <a:endParaRPr/>
          </a:p>
        </p:txBody>
      </p:sp>
      <p:pic>
        <p:nvPicPr>
          <p:cNvPr id="153" name="Google Shape;15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81125"/>
            <a:ext cx="8968420" cy="53768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Figures </a:t>
            </a: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1" name="Google Shape;16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481125"/>
            <a:ext cx="7392650" cy="537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500"/>
              <a:t>Lettered Lists </a:t>
            </a:r>
            <a:endParaRPr sz="4500"/>
          </a:p>
        </p:txBody>
      </p:sp>
      <p:sp>
        <p:nvSpPr>
          <p:cNvPr id="168" name="Google Shape;168;p20"/>
          <p:cNvSpPr txBox="1">
            <a:spLocks noGrp="1"/>
          </p:cNvSpPr>
          <p:nvPr>
            <p:ph type="body" idx="2"/>
          </p:nvPr>
        </p:nvSpPr>
        <p:spPr>
          <a:xfrm>
            <a:off x="457200" y="1481137"/>
            <a:ext cx="11276700" cy="440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a lettered list when doing so will improve clarity, or will help draw attention to the items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commas or semicolons between the items 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We tested three groups: (a) low scorers, who scored fewer than 20 points;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(b) moderate scorers, who scored between 20 and 50 points; and (c) high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scorers, who scored more than 50 points.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(APA, 2020, pp. 189-90) 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457200" y="230717"/>
            <a:ext cx="11276100" cy="93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Numbered Lists </a:t>
            </a:r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body" idx="2"/>
          </p:nvPr>
        </p:nvSpPr>
        <p:spPr>
          <a:xfrm>
            <a:off x="457200" y="1481125"/>
            <a:ext cx="11276700" cy="4519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100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a numbered list to “display complete sentences or paragraphs in a series (e.g., itemized conclusions, steps in a procedure)” 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If the items are phrases, use a lettered or bulleted list. 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We addressed the following research questions: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93700" algn="l" rtl="0">
              <a:spcBef>
                <a:spcPts val="1000"/>
              </a:spcBef>
              <a:spcAft>
                <a:spcPts val="0"/>
              </a:spcAft>
              <a:buSzPts val="2600"/>
              <a:buFont typeface="Times New Roman"/>
              <a:buAutoNum type="arabicPeriod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What research methodologies are used to examine the effects of cultural competency training?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AutoNum type="arabicPeriod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How are psychologists trained to be culturally competent?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AutoNum type="arabicPeriod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How are training outcomes assessed?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93700" algn="l" rtl="0"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AutoNum type="arabicPeriod"/>
            </a:pPr>
            <a:r>
              <a:rPr lang="en-US" sz="2600">
                <a:latin typeface="Times New Roman"/>
                <a:ea typeface="Times New Roman"/>
                <a:cs typeface="Times New Roman"/>
                <a:sym typeface="Times New Roman"/>
              </a:rPr>
              <a:t>What are the outcomes of cultural competency training? 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(APA, 2020, pp. 189-90)</a:t>
            </a:r>
            <a:endParaRPr/>
          </a:p>
          <a:p>
            <a:pPr marL="1371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1071</Words>
  <Application>Microsoft Office PowerPoint</Application>
  <PresentationFormat>Widescreen</PresentationFormat>
  <Paragraphs>146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Noto Sans Symbols</vt:lpstr>
      <vt:lpstr>Times New Roman</vt:lpstr>
      <vt:lpstr>Trebuchet MS</vt:lpstr>
      <vt:lpstr>Office Theme</vt:lpstr>
      <vt:lpstr>Teaching and Learning  APA Style, 7th Edition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and Learning  APA Style, 7th Edition</dc:title>
  <dc:creator>Mike Dean</dc:creator>
  <cp:lastModifiedBy>Stacy Nall</cp:lastModifiedBy>
  <cp:revision>2</cp:revision>
  <dcterms:modified xsi:type="dcterms:W3CDTF">2020-07-28T14:25:10Z</dcterms:modified>
</cp:coreProperties>
</file>